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78" r:id="rId6"/>
    <p:sldId id="338" r:id="rId7"/>
    <p:sldId id="279" r:id="rId8"/>
    <p:sldId id="319" r:id="rId9"/>
    <p:sldId id="283" r:id="rId10"/>
    <p:sldId id="301" r:id="rId11"/>
    <p:sldId id="302" r:id="rId12"/>
    <p:sldId id="303" r:id="rId13"/>
    <p:sldId id="304" r:id="rId14"/>
    <p:sldId id="305" r:id="rId15"/>
    <p:sldId id="306" r:id="rId16"/>
    <p:sldId id="320" r:id="rId17"/>
    <p:sldId id="321" r:id="rId18"/>
    <p:sldId id="322" r:id="rId19"/>
    <p:sldId id="323" r:id="rId20"/>
    <p:sldId id="324" r:id="rId21"/>
    <p:sldId id="326" r:id="rId22"/>
    <p:sldId id="328" r:id="rId23"/>
    <p:sldId id="327" r:id="rId24"/>
    <p:sldId id="329" r:id="rId25"/>
    <p:sldId id="330" r:id="rId26"/>
    <p:sldId id="308" r:id="rId27"/>
    <p:sldId id="340" r:id="rId28"/>
    <p:sldId id="341" r:id="rId29"/>
    <p:sldId id="342" r:id="rId30"/>
    <p:sldId id="325" r:id="rId31"/>
    <p:sldId id="309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9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75758" autoAdjust="0"/>
  </p:normalViewPr>
  <p:slideViewPr>
    <p:cSldViewPr snapToGrid="0">
      <p:cViewPr varScale="1">
        <p:scale>
          <a:sx n="67" d="100"/>
          <a:sy n="67" d="100"/>
        </p:scale>
        <p:origin x="80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16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96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84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38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57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87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2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8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29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9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1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19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31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C7F6B47B-FE57-44F5-B5A8-26DF978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133E6176-F4F6-41F9-8F2A-BA6586E16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84044BB2-E43C-47D4-AA71-04F22AA35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9172C710-E0AE-4BB2-88CC-99E77C188C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6886378-0368-485F-8D6E-3C9CB4C63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58EB2C4E-9EF3-4CC7-9BDE-ED5598CCB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FEDCC43F-6D79-4D9A-A842-74287B40D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41C2529C-151F-488B-A358-D60A3D552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xmlns="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xmlns="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xmlns="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CBAACD0B-92AC-4BB5-B2A1-E707BF046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55D8F5-8A01-4257-9CE6-A1B977F30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F2C8F2-9655-45C9-AEF1-0F524E904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458165E-0BB4-4621-BC5C-EB2DDE22E4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F4798AF-A852-4991-B42B-A74C23574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BCA52D7-A558-4733-BD5C-28751C99A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0D59F18F-5BD3-4E80-A69E-6D92DA9BB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9CFC79B-A403-4086-AB1A-E4F1F5AC31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xmlns="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xmlns="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xmlns="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xmlns="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xmlns="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xmlns="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xmlns="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xmlns="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xmlns="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xmlns="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xmlns="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xmlns="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xmlns="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xmlns="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xmlns="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97A40874-7B89-4A5D-9562-21D6994C39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xmlns="" id="{0ADA1982-C216-4747-ACCC-39BC3F50B1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6F8B9974-85ED-46AA-8617-AC54C847B6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EDBA775-4308-4BDB-B966-8167F3D04F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BDDB0B0-BDCD-459F-AF20-19E1A721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9A8E9D1-9673-42D1-A573-05CDC9EF8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52F851C1-89A7-44A6-8617-10C435FCD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xmlns="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xmlns="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xmlns="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xmlns="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8A79A51B-CC7A-4B36-B457-AF3236388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xmlns="" id="{18B0121B-CD0E-495B-9B36-4E88EA4A978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xmlns="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D319C8D5-E3A6-45C8-8A64-1C1B70C90DD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01486F31-E79E-4E60-8749-B8036B3F096A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8139AA92-1781-41FF-9168-9F70B1CD9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xmlns="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xmlns="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xmlns="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xmlns="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xmlns="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xmlns="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DC42105-8FBF-4317-8822-399B1F791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644C80F9-E615-4699-A719-131E620117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191882A0-07C5-40D6-9520-02882775B2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42E90BB-F1EA-466F-939C-623189DF3A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CBBFD36F-B307-4513-ABAD-4A02FF73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2E69D0B1-6D57-4A70-9C3C-F3A072AAA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95C6593C-7D72-47FB-AACE-F8848EAFA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xmlns="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xmlns="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xmlns="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17DE9787-F8D7-4BBC-B3C0-144EEF4730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xmlns="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xmlns="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65AAE033-7EA4-4A87-A126-29FE42764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5F6FE17-A48F-4A3E-8719-1DE83CD6B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03BA4599-9856-44E7-A2B6-2354614AF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E551AED-617A-4A51-AA8F-586F3703B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C80EFA4-265B-48D2-AE72-8585EEED6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xmlns="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xmlns="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xmlns="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6D81B66-9FC1-4E48-808B-98B1726D47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xmlns="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xmlns="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xmlns="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B4076C2D-3CFB-4EFB-8012-9F6E653336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xmlns="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xmlns="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xmlns="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xmlns="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xmlns="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xmlns="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xmlns="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D540A63-9BB9-478A-BE65-7A9010183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xmlns="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xmlns="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xmlns="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5F31BC2D-187A-4ED3-8D67-C55187E532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5490FC0B-50EB-42D6-A2A5-E02EE642E2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4E96CB8F-A88F-40C3-A65B-8C33A16A0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0" y="948907"/>
            <a:ext cx="6839539" cy="3023328"/>
          </a:xfrm>
        </p:spPr>
        <p:txBody>
          <a:bodyPr/>
          <a:lstStyle/>
          <a:p>
            <a:r>
              <a:rPr lang="sr-Latn-RS" sz="4400" dirty="0"/>
              <a:t>Backup/restore baza podataka kod MS SQL Server baze podataka </a:t>
            </a:r>
            <a:r>
              <a:rPr lang="sr-Cyrl-RS" sz="4400" dirty="0"/>
              <a:t/>
            </a:r>
            <a:br>
              <a:rPr lang="sr-Cyrl-RS" sz="4400" dirty="0"/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70" y="4097038"/>
            <a:ext cx="4989628" cy="816022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Student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sr-Latn-RS" sz="2400" dirty="0" smtClean="0"/>
              <a:t>Lazar Najdanović </a:t>
            </a:r>
            <a:r>
              <a:rPr lang="sr-Latn-R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0858" y="441545"/>
            <a:ext cx="7654925" cy="838615"/>
          </a:xfrm>
        </p:spPr>
        <p:txBody>
          <a:bodyPr/>
          <a:lstStyle/>
          <a:p>
            <a:pPr lvl="0"/>
            <a:r>
              <a:rPr lang="en-US" sz="2400" dirty="0"/>
              <a:t>U </a:t>
            </a:r>
            <a:r>
              <a:rPr lang="en-US" sz="2400" dirty="0" err="1"/>
              <a:t>padajućem</a:t>
            </a:r>
            <a:r>
              <a:rPr lang="en-US" sz="2400" dirty="0"/>
              <a:t> </a:t>
            </a:r>
            <a:r>
              <a:rPr lang="en-US" sz="2400" dirty="0" err="1"/>
              <a:t>meniju</a:t>
            </a:r>
            <a:r>
              <a:rPr lang="en-US" sz="2400" dirty="0"/>
              <a:t> </a:t>
            </a:r>
            <a:r>
              <a:rPr lang="en-US" sz="2400" b="1" dirty="0"/>
              <a:t>Backup type</a:t>
            </a:r>
            <a:r>
              <a:rPr lang="en-US" sz="2400" dirty="0"/>
              <a:t> </a:t>
            </a:r>
            <a:r>
              <a:rPr lang="en-US" sz="2400" dirty="0" err="1"/>
              <a:t>izaberite</a:t>
            </a:r>
            <a:r>
              <a:rPr lang="en-US" sz="2400" dirty="0"/>
              <a:t> tip backup-a, </a:t>
            </a:r>
            <a:r>
              <a:rPr lang="en-US" sz="2400" dirty="0" err="1"/>
              <a:t>podrazumevani</a:t>
            </a:r>
            <a:r>
              <a:rPr lang="en-US" sz="2400" dirty="0"/>
              <a:t> tip je Full backup.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70" y="1280160"/>
            <a:ext cx="71551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6588" y="328613"/>
            <a:ext cx="7654925" cy="517207"/>
          </a:xfrm>
        </p:spPr>
        <p:txBody>
          <a:bodyPr/>
          <a:lstStyle/>
          <a:p>
            <a:r>
              <a:rPr lang="en-US" sz="2400" dirty="0"/>
              <a:t>Pod </a:t>
            </a:r>
            <a:r>
              <a:rPr lang="en-US" sz="2400" b="1" dirty="0"/>
              <a:t>Backup component</a:t>
            </a:r>
            <a:r>
              <a:rPr lang="en-US" sz="2400" dirty="0"/>
              <a:t>, </a:t>
            </a:r>
            <a:r>
              <a:rPr lang="en-US" sz="2400" dirty="0" err="1"/>
              <a:t>izaberite</a:t>
            </a:r>
            <a:r>
              <a:rPr lang="en-US" sz="2400" dirty="0"/>
              <a:t> Database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" y="951012"/>
            <a:ext cx="7210743" cy="56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5158" y="328613"/>
            <a:ext cx="7654925" cy="905827"/>
          </a:xfrm>
        </p:spPr>
        <p:txBody>
          <a:bodyPr/>
          <a:lstStyle/>
          <a:p>
            <a:r>
              <a:rPr lang="en-US" sz="2400" dirty="0"/>
              <a:t>U </a:t>
            </a:r>
            <a:r>
              <a:rPr lang="en-US" sz="2400" dirty="0" err="1"/>
              <a:t>sekciji</a:t>
            </a:r>
            <a:r>
              <a:rPr lang="en-US" sz="2400" dirty="0"/>
              <a:t> </a:t>
            </a:r>
            <a:r>
              <a:rPr lang="en-US" sz="2400" b="1" dirty="0"/>
              <a:t>Destination</a:t>
            </a:r>
            <a:r>
              <a:rPr lang="en-US" sz="2400" dirty="0"/>
              <a:t>, </a:t>
            </a:r>
            <a:r>
              <a:rPr lang="en-US" sz="2400" dirty="0" err="1"/>
              <a:t>pregledajte</a:t>
            </a:r>
            <a:r>
              <a:rPr lang="en-US" sz="2400" dirty="0"/>
              <a:t> </a:t>
            </a:r>
            <a:r>
              <a:rPr lang="en-US" sz="2400" dirty="0" err="1"/>
              <a:t>podrazumevanu</a:t>
            </a:r>
            <a:r>
              <a:rPr lang="en-US" sz="2400" dirty="0"/>
              <a:t> </a:t>
            </a:r>
            <a:r>
              <a:rPr lang="en-US" sz="2400" dirty="0" err="1"/>
              <a:t>lokaciju</a:t>
            </a:r>
            <a:r>
              <a:rPr lang="en-US" sz="2400" dirty="0"/>
              <a:t> </a:t>
            </a:r>
            <a:r>
              <a:rPr lang="en-US" sz="2400" dirty="0" err="1"/>
              <a:t>za</a:t>
            </a:r>
            <a:r>
              <a:rPr lang="en-US" sz="2400" dirty="0"/>
              <a:t> backup </a:t>
            </a:r>
            <a:r>
              <a:rPr lang="en-US" sz="2400" dirty="0" err="1" smtClean="0"/>
              <a:t>fajl</a:t>
            </a:r>
            <a:r>
              <a:rPr lang="en-US" sz="2400" dirty="0" smtClean="0"/>
              <a:t>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" y="1310243"/>
            <a:ext cx="7143750" cy="52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555" y="1418184"/>
            <a:ext cx="4569572" cy="580029"/>
          </a:xfrm>
        </p:spPr>
        <p:txBody>
          <a:bodyPr/>
          <a:lstStyle/>
          <a:p>
            <a:pPr algn="ctr"/>
            <a:r>
              <a:rPr lang="sr-Latn-RS" dirty="0" smtClean="0"/>
              <a:t>Full backup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86928" y="2113617"/>
            <a:ext cx="100968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Full backup </a:t>
            </a:r>
            <a:r>
              <a:rPr lang="en-US" sz="2000" dirty="0" err="1">
                <a:solidFill>
                  <a:schemeClr val="bg1"/>
                </a:solidFill>
              </a:rPr>
              <a:t>obuhvata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kompletnu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bazu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podataka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uključujući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transakcionog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loga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što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omogućava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obnovu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cele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podataka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nakon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restauracije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endParaRPr lang="sr-Latn-RS" sz="2000" dirty="0" smtClean="0">
              <a:solidFill>
                <a:schemeClr val="bg1"/>
              </a:solidFill>
            </a:endParaRPr>
          </a:p>
          <a:p>
            <a:pPr algn="just"/>
            <a:endParaRPr lang="sr-Latn-R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Sa </a:t>
            </a:r>
            <a:r>
              <a:rPr lang="en-US" sz="2000" dirty="0" err="1">
                <a:solidFill>
                  <a:schemeClr val="bg1"/>
                </a:solidFill>
              </a:rPr>
              <a:t>porastom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veličine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podataka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izvršenje</a:t>
            </a:r>
            <a:r>
              <a:rPr lang="en-US" sz="2000" dirty="0">
                <a:solidFill>
                  <a:schemeClr val="bg1"/>
                </a:solidFill>
              </a:rPr>
              <a:t> full backup-a </a:t>
            </a:r>
            <a:r>
              <a:rPr lang="en-US" sz="2000" dirty="0" err="1">
                <a:solidFill>
                  <a:schemeClr val="bg1"/>
                </a:solidFill>
              </a:rPr>
              <a:t>traje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duže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zahteva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veći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prostor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skladištenje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T-SQL </a:t>
            </a:r>
            <a:r>
              <a:rPr lang="en-US" sz="2000" dirty="0" err="1" smtClean="0">
                <a:solidFill>
                  <a:schemeClr val="bg1"/>
                </a:solidFill>
              </a:rPr>
              <a:t>komand</a:t>
            </a:r>
            <a:r>
              <a:rPr lang="sr-Latn-RS" sz="2000" dirty="0" smtClean="0">
                <a:solidFill>
                  <a:schemeClr val="bg1"/>
                </a:solidFill>
              </a:rPr>
              <a:t>a: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object 18"/>
          <p:cNvSpPr/>
          <p:nvPr/>
        </p:nvSpPr>
        <p:spPr>
          <a:xfrm>
            <a:off x="477250" y="218557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77250" y="3135447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63" y="4752186"/>
            <a:ext cx="7958524" cy="1596856"/>
          </a:xfrm>
          <a:prstGeom prst="rect">
            <a:avLst/>
          </a:prstGeom>
        </p:spPr>
      </p:pic>
      <p:sp>
        <p:nvSpPr>
          <p:cNvPr id="11" name="object 18"/>
          <p:cNvSpPr/>
          <p:nvPr/>
        </p:nvSpPr>
        <p:spPr>
          <a:xfrm>
            <a:off x="477250" y="402109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70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555" y="1418185"/>
            <a:ext cx="4569572" cy="580029"/>
          </a:xfrm>
        </p:spPr>
        <p:txBody>
          <a:bodyPr/>
          <a:lstStyle/>
          <a:p>
            <a:pPr algn="ctr"/>
            <a:r>
              <a:rPr lang="sr-Latn-RS" dirty="0" smtClean="0"/>
              <a:t>Full file backup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004" y="2458528"/>
            <a:ext cx="10674717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Razlika u odnosu na prethodnu vrstu backup-a je da radimo sa fajlovima. </a:t>
            </a: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Fajlovi mogu biti zasebno backup-ovani i restore-ovani, ali je moguće i specificirati čitavu grupu fajlova.</a:t>
            </a: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Ako je bilo koji fajl u grupi offline, nije moguće izvršiti backup.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T-SQL </a:t>
            </a:r>
            <a:r>
              <a:rPr lang="en-US" dirty="0" err="1">
                <a:solidFill>
                  <a:schemeClr val="bg1"/>
                </a:solidFill>
              </a:rPr>
              <a:t>komand</a:t>
            </a:r>
            <a:r>
              <a:rPr lang="sr-Latn-RS" dirty="0">
                <a:solidFill>
                  <a:schemeClr val="bg1"/>
                </a:solidFill>
              </a:rPr>
              <a:t>a:</a:t>
            </a:r>
            <a:endParaRPr lang="en-US" dirty="0">
              <a:solidFill>
                <a:schemeClr val="bg1"/>
              </a:solidFill>
            </a:endParaRPr>
          </a:p>
          <a:p>
            <a:endParaRPr lang="sr-Latn-R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bject 18"/>
          <p:cNvSpPr/>
          <p:nvPr/>
        </p:nvSpPr>
        <p:spPr>
          <a:xfrm>
            <a:off x="226437" y="2489761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226437" y="303867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226437" y="361870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85" y="4822166"/>
            <a:ext cx="6442031" cy="1428292"/>
          </a:xfrm>
          <a:prstGeom prst="rect">
            <a:avLst/>
          </a:prstGeom>
        </p:spPr>
      </p:pic>
      <p:sp>
        <p:nvSpPr>
          <p:cNvPr id="12" name="object 18"/>
          <p:cNvSpPr/>
          <p:nvPr/>
        </p:nvSpPr>
        <p:spPr>
          <a:xfrm>
            <a:off x="226437" y="417915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785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8049" y="1599340"/>
            <a:ext cx="5186773" cy="580029"/>
          </a:xfrm>
        </p:spPr>
        <p:txBody>
          <a:bodyPr/>
          <a:lstStyle/>
          <a:p>
            <a:pPr algn="ctr"/>
            <a:r>
              <a:rPr lang="en-US" dirty="0" smtClean="0"/>
              <a:t>Differential </a:t>
            </a:r>
            <a:r>
              <a:rPr lang="sr-Latn-RS" dirty="0" smtClean="0"/>
              <a:t>backup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7756" y="2639426"/>
            <a:ext cx="108906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Diferencijalni</a:t>
            </a:r>
            <a:r>
              <a:rPr lang="en-US" dirty="0" smtClean="0">
                <a:solidFill>
                  <a:schemeClr val="bg1"/>
                </a:solidFill>
              </a:rPr>
              <a:t> backup </a:t>
            </a:r>
            <a:r>
              <a:rPr lang="sr-Latn-RS" dirty="0" smtClean="0">
                <a:solidFill>
                  <a:schemeClr val="bg1"/>
                </a:solidFill>
              </a:rPr>
              <a:t>zavisi od najnovijeg full backup-a. Neophodno je pre kreiranja diferencijalnog backup-aodraditi full backup. </a:t>
            </a:r>
          </a:p>
          <a:p>
            <a:endParaRPr lang="sr-Latn-R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Ovaj backup čuva samo one podatke koji su se promenili od poslednjeg full backup-a.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sr-Latn-RS" dirty="0" smtClean="0">
                <a:solidFill>
                  <a:schemeClr val="bg1"/>
                </a:solidFill>
              </a:rPr>
              <a:t>Beleži stanja svih ekstenzija koje su se promenile, postavlja bit na 1 kada se promeni ekstenzija u </a:t>
            </a:r>
          </a:p>
          <a:p>
            <a:r>
              <a:rPr lang="sr-Latn-RS" dirty="0" smtClean="0">
                <a:solidFill>
                  <a:schemeClr val="bg1"/>
                </a:solidFill>
              </a:rPr>
              <a:t>suprotnom je 0.</a:t>
            </a:r>
            <a:endParaRPr lang="en-US" dirty="0">
              <a:solidFill>
                <a:schemeClr val="bg1"/>
              </a:solidFill>
            </a:endParaRPr>
          </a:p>
          <a:p>
            <a:endParaRPr lang="sr-Latn-R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bject 18"/>
          <p:cNvSpPr/>
          <p:nvPr/>
        </p:nvSpPr>
        <p:spPr>
          <a:xfrm>
            <a:off x="321328" y="2689960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321328" y="352175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296813" y="4101787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21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002478" cy="976959"/>
          </a:xfrm>
        </p:spPr>
        <p:txBody>
          <a:bodyPr/>
          <a:lstStyle/>
          <a:p>
            <a:r>
              <a:rPr lang="en-US" sz="3200" dirty="0"/>
              <a:t>Differential </a:t>
            </a:r>
            <a:r>
              <a:rPr lang="sr-Latn-RS" sz="3200" dirty="0"/>
              <a:t>backup</a:t>
            </a:r>
            <a:endParaRPr lang="en-US" sz="3200" dirty="0"/>
          </a:p>
        </p:txBody>
      </p:sp>
      <p:pic>
        <p:nvPicPr>
          <p:cNvPr id="3" name="Picture 2" descr="Diagram of how the differential bitmap identifies changed extents.">
            <a:extLst>
              <a:ext uri="{FF2B5EF4-FFF2-40B4-BE49-F238E27FC236}">
                <a16:creationId xmlns="" xmlns:a16="http://schemas.microsoft.com/office/drawing/2014/main" id="{357762F0-F846-5A8C-93D9-BE7D4E48D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13" y="2353408"/>
            <a:ext cx="6246100" cy="36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521705" y="1578634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Primer kako diferencijalni backup prati promene: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5006270" y="163717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45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002478" cy="976959"/>
          </a:xfrm>
        </p:spPr>
        <p:txBody>
          <a:bodyPr/>
          <a:lstStyle/>
          <a:p>
            <a:r>
              <a:rPr lang="en-US" sz="3200" dirty="0"/>
              <a:t>Differential </a:t>
            </a:r>
            <a:r>
              <a:rPr lang="sr-Latn-RS" sz="3200" dirty="0"/>
              <a:t>backup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744207" y="1393452"/>
            <a:ext cx="19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>
                <a:solidFill>
                  <a:schemeClr val="bg1"/>
                </a:solidFill>
              </a:rPr>
              <a:t>T-SQL komanda: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18"/>
          <p:cNvSpPr/>
          <p:nvPr/>
        </p:nvSpPr>
        <p:spPr>
          <a:xfrm>
            <a:off x="4315036" y="1451993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36" y="4272380"/>
            <a:ext cx="7391009" cy="176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037" y="2190141"/>
            <a:ext cx="7391009" cy="159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63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002478" cy="976959"/>
          </a:xfrm>
        </p:spPr>
        <p:txBody>
          <a:bodyPr/>
          <a:lstStyle/>
          <a:p>
            <a:r>
              <a:rPr lang="en-US" sz="3200" dirty="0" smtClean="0"/>
              <a:t>Partial </a:t>
            </a:r>
            <a:r>
              <a:rPr lang="sr-Latn-RS" sz="3200" dirty="0" smtClean="0"/>
              <a:t>backup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778497" y="1336302"/>
            <a:ext cx="716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Parcijalni</a:t>
            </a:r>
            <a:r>
              <a:rPr lang="en-US" dirty="0">
                <a:solidFill>
                  <a:schemeClr val="bg1"/>
                </a:solidFill>
              </a:rPr>
              <a:t> backup je </a:t>
            </a:r>
            <a:r>
              <a:rPr lang="en-US" dirty="0" err="1">
                <a:solidFill>
                  <a:schemeClr val="bg1"/>
                </a:solidFill>
              </a:rPr>
              <a:t>koristan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kada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potrebno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napraviti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rezervnu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kopiju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određenih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fajlova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chemeClr val="bg1"/>
                </a:solidFill>
              </a:rPr>
              <a:t>Iako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je </a:t>
            </a:r>
            <a:r>
              <a:rPr lang="en-US" dirty="0" err="1">
                <a:solidFill>
                  <a:schemeClr val="bg1"/>
                </a:solidFill>
              </a:rPr>
              <a:t>sličan</a:t>
            </a:r>
            <a:r>
              <a:rPr lang="en-US" dirty="0">
                <a:solidFill>
                  <a:schemeClr val="bg1"/>
                </a:solidFill>
              </a:rPr>
              <a:t> full backup-u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parcijalni</a:t>
            </a:r>
            <a:r>
              <a:rPr lang="en-US" dirty="0">
                <a:solidFill>
                  <a:schemeClr val="bg1"/>
                </a:solidFill>
              </a:rPr>
              <a:t> backup ne </a:t>
            </a:r>
            <a:r>
              <a:rPr lang="en-US" dirty="0" err="1">
                <a:solidFill>
                  <a:schemeClr val="bg1"/>
                </a:solidFill>
              </a:rPr>
              <a:t>uključuje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grupe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fajlova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Umesto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toga,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read/write </a:t>
            </a:r>
            <a:r>
              <a:rPr lang="en-US" dirty="0" err="1">
                <a:solidFill>
                  <a:schemeClr val="bg1"/>
                </a:solidFill>
              </a:rPr>
              <a:t>režimom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parcijalni</a:t>
            </a:r>
            <a:r>
              <a:rPr lang="en-US" dirty="0">
                <a:solidFill>
                  <a:schemeClr val="bg1"/>
                </a:solidFill>
              </a:rPr>
              <a:t> backup </a:t>
            </a:r>
            <a:r>
              <a:rPr lang="en-US" dirty="0" err="1">
                <a:solidFill>
                  <a:schemeClr val="bg1"/>
                </a:solidFill>
              </a:rPr>
              <a:t>obuhvata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primarne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grupe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fajlova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svih</a:t>
            </a:r>
            <a:r>
              <a:rPr lang="en-US" dirty="0">
                <a:solidFill>
                  <a:schemeClr val="bg1"/>
                </a:solidFill>
              </a:rPr>
              <a:t> read/write </a:t>
            </a:r>
            <a:r>
              <a:rPr lang="en-US" dirty="0" err="1">
                <a:solidFill>
                  <a:schemeClr val="bg1"/>
                </a:solidFill>
              </a:rPr>
              <a:t>grupa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fajlova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potrebi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jedne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više</a:t>
            </a:r>
            <a:r>
              <a:rPr lang="en-US" dirty="0">
                <a:solidFill>
                  <a:schemeClr val="bg1"/>
                </a:solidFill>
              </a:rPr>
              <a:t> read-only </a:t>
            </a:r>
            <a:r>
              <a:rPr lang="en-US" dirty="0" err="1">
                <a:solidFill>
                  <a:schemeClr val="bg1"/>
                </a:solidFill>
              </a:rPr>
              <a:t>grupa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fajlova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object 18"/>
          <p:cNvSpPr/>
          <p:nvPr/>
        </p:nvSpPr>
        <p:spPr>
          <a:xfrm>
            <a:off x="4315036" y="1451993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36" y="4103336"/>
            <a:ext cx="7194974" cy="15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16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002478" cy="976959"/>
          </a:xfrm>
        </p:spPr>
        <p:txBody>
          <a:bodyPr/>
          <a:lstStyle/>
          <a:p>
            <a:r>
              <a:rPr lang="sr-Latn-RS" sz="3200" dirty="0" smtClean="0"/>
              <a:t>Tail-log backup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778497" y="1336302"/>
            <a:ext cx="716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Tail-log backup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poslednji</a:t>
            </a:r>
            <a:r>
              <a:rPr lang="en-US" dirty="0">
                <a:solidFill>
                  <a:schemeClr val="bg1"/>
                </a:solidFill>
              </a:rPr>
              <a:t> backup </a:t>
            </a:r>
            <a:r>
              <a:rPr lang="en-US" dirty="0" err="1">
                <a:solidFill>
                  <a:schemeClr val="bg1"/>
                </a:solidFill>
              </a:rPr>
              <a:t>transakcionog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pravi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neposredno</a:t>
            </a:r>
            <a:r>
              <a:rPr lang="en-US" dirty="0">
                <a:solidFill>
                  <a:schemeClr val="bg1"/>
                </a:solidFill>
              </a:rPr>
              <a:t> pre </a:t>
            </a:r>
            <a:r>
              <a:rPr lang="en-US" dirty="0" err="1">
                <a:solidFill>
                  <a:schemeClr val="bg1"/>
                </a:solidFill>
              </a:rPr>
              <a:t>operacije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Njegova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glavna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svrha</a:t>
            </a:r>
            <a:r>
              <a:rPr lang="en-US" dirty="0">
                <a:solidFill>
                  <a:schemeClr val="bg1"/>
                </a:solidFill>
              </a:rPr>
              <a:t> je da </a:t>
            </a:r>
            <a:r>
              <a:rPr lang="en-US" dirty="0" err="1">
                <a:solidFill>
                  <a:schemeClr val="bg1"/>
                </a:solidFill>
              </a:rPr>
              <a:t>sačuva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transakcije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desile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nakon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poslednjeg</a:t>
            </a:r>
            <a:r>
              <a:rPr lang="en-US" dirty="0">
                <a:solidFill>
                  <a:schemeClr val="bg1"/>
                </a:solidFill>
              </a:rPr>
              <a:t> log backup-a do </a:t>
            </a:r>
            <a:r>
              <a:rPr lang="en-US" dirty="0" err="1">
                <a:solidFill>
                  <a:schemeClr val="bg1"/>
                </a:solidFill>
              </a:rPr>
              <a:t>trenutka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kada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došlo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kvara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planirane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operacije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oporavka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Ovaj</a:t>
            </a:r>
            <a:r>
              <a:rPr lang="en-US" dirty="0">
                <a:solidFill>
                  <a:schemeClr val="bg1"/>
                </a:solidFill>
              </a:rPr>
              <a:t> backup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minimalnim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gubitkom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čak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slučaju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ozbiljnog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kvara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object 18"/>
          <p:cNvSpPr/>
          <p:nvPr/>
        </p:nvSpPr>
        <p:spPr>
          <a:xfrm>
            <a:off x="4315036" y="1451993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89510" y="4231184"/>
            <a:ext cx="7047781" cy="159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8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51696" y="458610"/>
            <a:ext cx="4919354" cy="667498"/>
          </a:xfrm>
        </p:spPr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7" name="object 18"/>
          <p:cNvSpPr/>
          <p:nvPr/>
        </p:nvSpPr>
        <p:spPr>
          <a:xfrm>
            <a:off x="4027148" y="2686499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4027148" y="413692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18"/>
          <p:cNvSpPr/>
          <p:nvPr/>
        </p:nvSpPr>
        <p:spPr>
          <a:xfrm>
            <a:off x="4027148" y="3411712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8"/>
          <p:cNvSpPr/>
          <p:nvPr/>
        </p:nvSpPr>
        <p:spPr>
          <a:xfrm>
            <a:off x="4027148" y="4862138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8"/>
          <p:cNvSpPr/>
          <p:nvPr/>
        </p:nvSpPr>
        <p:spPr>
          <a:xfrm>
            <a:off x="4027148" y="1961286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754880" y="185246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Backup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4880" y="2581790"/>
            <a:ext cx="224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Vrste backup-a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4880" y="331112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Restore baze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80" y="403221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Modeli oporavka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4880" y="4758094"/>
            <a:ext cx="285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Azure Blob Storage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970054" cy="976959"/>
          </a:xfrm>
        </p:spPr>
        <p:txBody>
          <a:bodyPr/>
          <a:lstStyle/>
          <a:p>
            <a:r>
              <a:rPr lang="sr-Latn-RS" sz="3200" dirty="0" smtClean="0"/>
              <a:t>Transaction log backup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778497" y="1336302"/>
            <a:ext cx="716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Transaction log backup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vrsta</a:t>
            </a:r>
            <a:r>
              <a:rPr lang="en-US" dirty="0">
                <a:solidFill>
                  <a:schemeClr val="bg1"/>
                </a:solidFill>
              </a:rPr>
              <a:t> backup-a u SQL Server-u </a:t>
            </a:r>
            <a:r>
              <a:rPr lang="en-US" dirty="0" err="1">
                <a:solidFill>
                  <a:schemeClr val="bg1"/>
                </a:solidFill>
              </a:rPr>
              <a:t>koja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beleži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promene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dogodile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bazi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nakon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poslednjeg</a:t>
            </a:r>
            <a:r>
              <a:rPr lang="en-US" dirty="0">
                <a:solidFill>
                  <a:schemeClr val="bg1"/>
                </a:solidFill>
              </a:rPr>
              <a:t> full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diferencijalnog</a:t>
            </a:r>
            <a:r>
              <a:rPr lang="en-US" dirty="0">
                <a:solidFill>
                  <a:schemeClr val="bg1"/>
                </a:solidFill>
              </a:rPr>
              <a:t> backup-a. </a:t>
            </a:r>
            <a:r>
              <a:rPr lang="en-US" dirty="0" err="1">
                <a:solidFill>
                  <a:schemeClr val="bg1"/>
                </a:solidFill>
              </a:rPr>
              <a:t>Njegova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svrha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očuvanje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transakcija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izvršene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između</a:t>
            </a:r>
            <a:r>
              <a:rPr lang="en-US" dirty="0">
                <a:solidFill>
                  <a:schemeClr val="bg1"/>
                </a:solidFill>
              </a:rPr>
              <a:t> backup-ova </a:t>
            </a:r>
            <a:r>
              <a:rPr lang="en-US" dirty="0" err="1">
                <a:solidFill>
                  <a:schemeClr val="bg1"/>
                </a:solidFill>
              </a:rPr>
              <a:t>kako</a:t>
            </a:r>
            <a:r>
              <a:rPr lang="en-US" dirty="0">
                <a:solidFill>
                  <a:schemeClr val="bg1"/>
                </a:solidFill>
              </a:rPr>
              <a:t> bi se </a:t>
            </a:r>
            <a:r>
              <a:rPr lang="en-US" dirty="0" err="1">
                <a:solidFill>
                  <a:schemeClr val="bg1"/>
                </a:solidFill>
              </a:rPr>
              <a:t>omogućio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precizan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slučaju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greške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gubitka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object 18"/>
          <p:cNvSpPr/>
          <p:nvPr/>
        </p:nvSpPr>
        <p:spPr>
          <a:xfrm>
            <a:off x="4315036" y="1451993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89510" y="3910970"/>
            <a:ext cx="6873815" cy="18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78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970054" cy="976959"/>
          </a:xfrm>
        </p:spPr>
        <p:txBody>
          <a:bodyPr/>
          <a:lstStyle/>
          <a:p>
            <a:r>
              <a:rPr lang="sr-Latn-RS" sz="3200" dirty="0" smtClean="0"/>
              <a:t>COPY-only backup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778497" y="1336302"/>
            <a:ext cx="716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/>
                </a:solidFill>
              </a:rPr>
              <a:t>Copy-Only backup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posebna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vrsta</a:t>
            </a:r>
            <a:r>
              <a:rPr lang="en-US" dirty="0" smtClean="0">
                <a:solidFill>
                  <a:schemeClr val="bg1"/>
                </a:solidFill>
              </a:rPr>
              <a:t> SQL Server backup-a </a:t>
            </a:r>
            <a:r>
              <a:rPr lang="en-US" dirty="0" err="1" smtClean="0">
                <a:solidFill>
                  <a:schemeClr val="bg1"/>
                </a:solidFill>
              </a:rPr>
              <a:t>koja</a:t>
            </a:r>
            <a:r>
              <a:rPr lang="en-US" dirty="0" smtClean="0">
                <a:solidFill>
                  <a:schemeClr val="bg1"/>
                </a:solidFill>
              </a:rPr>
              <a:t> se </a:t>
            </a:r>
            <a:r>
              <a:rPr lang="en-US" dirty="0" err="1" smtClean="0">
                <a:solidFill>
                  <a:schemeClr val="bg1"/>
                </a:solidFill>
              </a:rPr>
              <a:t>koristi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za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pravljenje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privremenih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posebnih</a:t>
            </a:r>
            <a:r>
              <a:rPr lang="en-US" dirty="0" smtClean="0">
                <a:solidFill>
                  <a:schemeClr val="bg1"/>
                </a:solidFill>
              </a:rPr>
              <a:t> backup-ova bez </a:t>
            </a:r>
            <a:r>
              <a:rPr lang="en-US" dirty="0" err="1" smtClean="0">
                <a:solidFill>
                  <a:schemeClr val="bg1"/>
                </a:solidFill>
              </a:rPr>
              <a:t>uticaja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redovan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niz</a:t>
            </a:r>
            <a:r>
              <a:rPr lang="en-US" dirty="0" smtClean="0">
                <a:solidFill>
                  <a:schemeClr val="bg1"/>
                </a:solidFill>
              </a:rPr>
              <a:t> backup-ova. </a:t>
            </a:r>
            <a:r>
              <a:rPr lang="en-US" dirty="0">
                <a:solidFill>
                  <a:schemeClr val="bg1"/>
                </a:solidFill>
              </a:rPr>
              <a:t>Copy-Only backup je </a:t>
            </a:r>
            <a:r>
              <a:rPr lang="en-US" dirty="0" err="1">
                <a:solidFill>
                  <a:schemeClr val="bg1"/>
                </a:solidFill>
              </a:rPr>
              <a:t>idealan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treba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napraviti</a:t>
            </a:r>
            <a:r>
              <a:rPr lang="en-US" dirty="0">
                <a:solidFill>
                  <a:schemeClr val="bg1"/>
                </a:solidFill>
              </a:rPr>
              <a:t> backup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privremenu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upotrebu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specifične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svrhe</a:t>
            </a:r>
            <a:r>
              <a:rPr lang="en-US" dirty="0">
                <a:solidFill>
                  <a:schemeClr val="bg1"/>
                </a:solidFill>
              </a:rPr>
              <a:t>, a da se ne </a:t>
            </a:r>
            <a:r>
              <a:rPr lang="en-US" dirty="0" err="1">
                <a:solidFill>
                  <a:schemeClr val="bg1"/>
                </a:solidFill>
              </a:rPr>
              <a:t>remeti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standardni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niz</a:t>
            </a:r>
            <a:r>
              <a:rPr lang="en-US" dirty="0">
                <a:solidFill>
                  <a:schemeClr val="bg1"/>
                </a:solidFill>
              </a:rPr>
              <a:t> backup-ova. </a:t>
            </a:r>
            <a:endParaRPr lang="sr-Latn-RS" dirty="0" smtClean="0">
              <a:solidFill>
                <a:schemeClr val="bg1"/>
              </a:solidFill>
            </a:endParaRPr>
          </a:p>
          <a:p>
            <a:pPr algn="just"/>
            <a:endParaRPr lang="sr-Latn-RS" dirty="0">
              <a:solidFill>
                <a:schemeClr val="bg1"/>
              </a:solidFill>
            </a:endParaRPr>
          </a:p>
          <a:p>
            <a:pPr algn="just"/>
            <a:r>
              <a:rPr lang="sr-Latn-RS" dirty="0" smtClean="0">
                <a:solidFill>
                  <a:schemeClr val="bg1"/>
                </a:solidFill>
              </a:rPr>
              <a:t>Koristimo ga: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Pre </a:t>
            </a:r>
            <a:r>
              <a:rPr lang="en-US" b="1" dirty="0" err="1">
                <a:solidFill>
                  <a:schemeClr val="bg1"/>
                </a:solidFill>
              </a:rPr>
              <a:t>migracije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ili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velike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promene</a:t>
            </a:r>
            <a:endParaRPr lang="sr-Latn-R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Za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testiranje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ili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razvoj</a:t>
            </a:r>
            <a:endParaRPr lang="sr-Latn-RS" b="1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Hitni</a:t>
            </a:r>
            <a:r>
              <a:rPr lang="en-US" b="1" dirty="0">
                <a:solidFill>
                  <a:schemeClr val="bg1"/>
                </a:solidFill>
              </a:rPr>
              <a:t> backup-</a:t>
            </a:r>
            <a:r>
              <a:rPr lang="en-US" b="1" dirty="0" err="1">
                <a:solidFill>
                  <a:schemeClr val="bg1"/>
                </a:solidFill>
              </a:rPr>
              <a:t>ovi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18"/>
          <p:cNvSpPr/>
          <p:nvPr/>
        </p:nvSpPr>
        <p:spPr>
          <a:xfrm>
            <a:off x="4315036" y="1451993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589510" y="4371824"/>
            <a:ext cx="6762852" cy="1813315"/>
          </a:xfrm>
          <a:prstGeom prst="rect">
            <a:avLst/>
          </a:prstGeom>
        </p:spPr>
      </p:pic>
      <p:sp>
        <p:nvSpPr>
          <p:cNvPr id="8" name="object 18"/>
          <p:cNvSpPr/>
          <p:nvPr/>
        </p:nvSpPr>
        <p:spPr>
          <a:xfrm>
            <a:off x="4315036" y="3053630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08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308" y="196233"/>
            <a:ext cx="5970054" cy="976959"/>
          </a:xfrm>
        </p:spPr>
        <p:txBody>
          <a:bodyPr/>
          <a:lstStyle/>
          <a:p>
            <a:r>
              <a:rPr lang="sr-Latn-RS" sz="3200" smtClean="0"/>
              <a:t>COPY-only backup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778497" y="1336302"/>
            <a:ext cx="716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dirty="0" smtClean="0">
                <a:solidFill>
                  <a:schemeClr val="bg1"/>
                </a:solidFill>
              </a:rPr>
              <a:t>Postoje dva tipa: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Copy-only log backup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dostupan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samo</a:t>
            </a:r>
            <a:r>
              <a:rPr lang="en-US" dirty="0">
                <a:solidFill>
                  <a:schemeClr val="bg1"/>
                </a:solidFill>
              </a:rPr>
              <a:t> u full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bulk-logged recovery </a:t>
            </a:r>
            <a:r>
              <a:rPr lang="en-US" dirty="0" err="1">
                <a:solidFill>
                  <a:schemeClr val="bg1"/>
                </a:solidFill>
              </a:rPr>
              <a:t>modelima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sr-Latn-RS" dirty="0" smtClean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Copy-only log backup ne </a:t>
            </a:r>
            <a:r>
              <a:rPr lang="en-US" dirty="0" err="1">
                <a:solidFill>
                  <a:schemeClr val="bg1"/>
                </a:solidFill>
              </a:rPr>
              <a:t>menja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tačku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logovi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arhivirani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znači</a:t>
            </a:r>
            <a:r>
              <a:rPr lang="en-US" dirty="0">
                <a:solidFill>
                  <a:schemeClr val="bg1"/>
                </a:solidFill>
              </a:rPr>
              <a:t> da ne </a:t>
            </a:r>
            <a:r>
              <a:rPr lang="en-US" dirty="0" err="1">
                <a:solidFill>
                  <a:schemeClr val="bg1"/>
                </a:solidFill>
              </a:rPr>
              <a:t>remeti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sekvencu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redovnih</a:t>
            </a:r>
            <a:r>
              <a:rPr lang="en-US" dirty="0">
                <a:solidFill>
                  <a:schemeClr val="bg1"/>
                </a:solidFill>
              </a:rPr>
              <a:t> log backup-ova. </a:t>
            </a:r>
            <a:r>
              <a:rPr lang="en-US" dirty="0" err="1">
                <a:solidFill>
                  <a:schemeClr val="bg1"/>
                </a:solidFill>
              </a:rPr>
              <a:t>Nakon</a:t>
            </a:r>
            <a:r>
              <a:rPr lang="en-US" dirty="0">
                <a:solidFill>
                  <a:schemeClr val="bg1"/>
                </a:solidFill>
              </a:rPr>
              <a:t> copy-only log backup-a, </a:t>
            </a:r>
            <a:r>
              <a:rPr lang="en-US" dirty="0" err="1">
                <a:solidFill>
                  <a:schemeClr val="bg1"/>
                </a:solidFill>
              </a:rPr>
              <a:t>transakcioni</a:t>
            </a:r>
            <a:r>
              <a:rPr lang="en-US" dirty="0">
                <a:solidFill>
                  <a:schemeClr val="bg1"/>
                </a:solidFill>
              </a:rPr>
              <a:t> log </a:t>
            </a:r>
            <a:r>
              <a:rPr lang="en-US" dirty="0" err="1">
                <a:solidFill>
                  <a:schemeClr val="bg1"/>
                </a:solidFill>
              </a:rPr>
              <a:t>ostaje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netaknut</a:t>
            </a:r>
            <a:r>
              <a:rPr lang="en-US" dirty="0">
                <a:solidFill>
                  <a:schemeClr val="bg1"/>
                </a:solidFill>
              </a:rPr>
              <a:t>, bez </a:t>
            </a:r>
            <a:r>
              <a:rPr lang="en-US" dirty="0" err="1">
                <a:solidFill>
                  <a:schemeClr val="bg1"/>
                </a:solidFill>
              </a:rPr>
              <a:t>skraćivanja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Copy-only full backup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dostupan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svim</a:t>
            </a:r>
            <a:r>
              <a:rPr lang="en-US" dirty="0">
                <a:solidFill>
                  <a:schemeClr val="bg1"/>
                </a:solidFill>
              </a:rPr>
              <a:t> recovery </a:t>
            </a:r>
            <a:r>
              <a:rPr lang="en-US" dirty="0" err="1">
                <a:solidFill>
                  <a:schemeClr val="bg1"/>
                </a:solidFill>
              </a:rPr>
              <a:t>modelima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sr-Latn-RS" dirty="0" smtClean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Ova </a:t>
            </a:r>
            <a:r>
              <a:rPr lang="en-US" dirty="0" err="1">
                <a:solidFill>
                  <a:schemeClr val="bg1"/>
                </a:solidFill>
              </a:rPr>
              <a:t>vrsta</a:t>
            </a:r>
            <a:r>
              <a:rPr lang="en-US" dirty="0">
                <a:solidFill>
                  <a:schemeClr val="bg1"/>
                </a:solidFill>
              </a:rPr>
              <a:t> backup-a ne </a:t>
            </a:r>
            <a:r>
              <a:rPr lang="en-US" dirty="0" err="1">
                <a:solidFill>
                  <a:schemeClr val="bg1"/>
                </a:solidFill>
              </a:rPr>
              <a:t>može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poslužiti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osnova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diferencijalni</a:t>
            </a:r>
            <a:r>
              <a:rPr lang="en-US" dirty="0">
                <a:solidFill>
                  <a:schemeClr val="bg1"/>
                </a:solidFill>
              </a:rPr>
              <a:t> backup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ne </a:t>
            </a:r>
            <a:r>
              <a:rPr lang="en-US" dirty="0" err="1">
                <a:solidFill>
                  <a:schemeClr val="bg1"/>
                </a:solidFill>
              </a:rPr>
              <a:t>menja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osnovu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buduće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diferencijalne</a:t>
            </a:r>
            <a:r>
              <a:rPr lang="en-US" dirty="0">
                <a:solidFill>
                  <a:schemeClr val="bg1"/>
                </a:solidFill>
              </a:rPr>
              <a:t> backup-</a:t>
            </a:r>
            <a:r>
              <a:rPr lang="en-US" dirty="0" err="1">
                <a:solidFill>
                  <a:schemeClr val="bg1"/>
                </a:solidFill>
              </a:rPr>
              <a:t>ove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object 18"/>
          <p:cNvSpPr/>
          <p:nvPr/>
        </p:nvSpPr>
        <p:spPr>
          <a:xfrm>
            <a:off x="4315036" y="1451993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18"/>
          <p:cNvSpPr/>
          <p:nvPr/>
        </p:nvSpPr>
        <p:spPr>
          <a:xfrm>
            <a:off x="4315036" y="3053630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050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287" y="2792904"/>
            <a:ext cx="5360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SQL restore podržava obnavljanje iz: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Cele baze podataka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Datoteke podataka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Stranice podataka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3763" y="705902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Restore baze podataka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85034" y="2916663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943287" y="1810958"/>
            <a:ext cx="4703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Šta je restore baze podataka?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385034" y="1934717"/>
            <a:ext cx="185512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2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40879"/>
            <a:ext cx="6922876" cy="687834"/>
          </a:xfrm>
        </p:spPr>
        <p:txBody>
          <a:bodyPr/>
          <a:lstStyle/>
          <a:p>
            <a:r>
              <a:rPr lang="sr-Latn-RS" sz="3200" dirty="0" smtClean="0"/>
              <a:t>Koraci za Restore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1008697"/>
          </a:xfrm>
        </p:spPr>
        <p:txBody>
          <a:bodyPr/>
          <a:lstStyle/>
          <a:p>
            <a:pPr lvl="0"/>
            <a:r>
              <a:rPr lang="sr-Latn-RS" sz="2400" dirty="0"/>
              <a:t>U </a:t>
            </a:r>
            <a:r>
              <a:rPr lang="sr-Latn-RS" sz="2400" b="1" dirty="0"/>
              <a:t>Object Explorer-u</a:t>
            </a:r>
            <a:r>
              <a:rPr lang="sr-Latn-RS" sz="2400" dirty="0"/>
              <a:t>, povežite se sa instancom SQL Server Database </a:t>
            </a:r>
            <a:r>
              <a:rPr lang="sr-Latn-RS" sz="2400" dirty="0" smtClean="0"/>
              <a:t>Engine.</a:t>
            </a:r>
          </a:p>
          <a:p>
            <a:pPr lvl="0"/>
            <a:r>
              <a:rPr lang="sr-Latn-RS" sz="2400" dirty="0" smtClean="0"/>
              <a:t>Zatim desnim klikom na </a:t>
            </a:r>
            <a:r>
              <a:rPr lang="sr-Latn-RS" sz="2400" b="1" dirty="0" smtClean="0"/>
              <a:t>Database</a:t>
            </a:r>
            <a:r>
              <a:rPr lang="sr-Latn-RS" sz="2400" dirty="0" smtClean="0"/>
              <a:t>, izaberemo opciju </a:t>
            </a:r>
            <a:r>
              <a:rPr lang="sr-Latn-RS" sz="2400" b="1" dirty="0" smtClean="0"/>
              <a:t>Restore Database</a:t>
            </a:r>
            <a:r>
              <a:rPr lang="sr-Latn-RS" sz="2400" dirty="0" smtClean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30" y="2693548"/>
            <a:ext cx="4908233" cy="397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9438" y="441545"/>
            <a:ext cx="7654925" cy="872905"/>
          </a:xfrm>
        </p:spPr>
        <p:txBody>
          <a:bodyPr/>
          <a:lstStyle/>
          <a:p>
            <a:r>
              <a:rPr lang="sr-Latn-RS" sz="2400" dirty="0"/>
              <a:t>Na stranici </a:t>
            </a:r>
            <a:r>
              <a:rPr lang="sr-Latn-RS" sz="2400" b="1" dirty="0"/>
              <a:t>General</a:t>
            </a:r>
            <a:r>
              <a:rPr lang="sr-Latn-RS" sz="2400" dirty="0"/>
              <a:t>, </a:t>
            </a:r>
            <a:r>
              <a:rPr lang="sr-Latn-RS" sz="2400" dirty="0" smtClean="0"/>
              <a:t>treba odabrati </a:t>
            </a:r>
            <a:r>
              <a:rPr lang="sr-Latn-RS" sz="2400" b="1" dirty="0" smtClean="0"/>
              <a:t>Source</a:t>
            </a:r>
            <a:r>
              <a:rPr lang="sr-Latn-RS" sz="2400" dirty="0" smtClean="0"/>
              <a:t> baze podataka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80" y="1536056"/>
            <a:ext cx="563630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3728" y="441545"/>
            <a:ext cx="7654925" cy="1192945"/>
          </a:xfrm>
        </p:spPr>
        <p:txBody>
          <a:bodyPr/>
          <a:lstStyle/>
          <a:p>
            <a:pPr lvl="0"/>
            <a:r>
              <a:rPr lang="sr-Latn-RS" sz="2400" dirty="0" smtClean="0"/>
              <a:t>Zatim Destination gde će se baza restorovati.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634490"/>
            <a:ext cx="6092189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60" y="205489"/>
            <a:ext cx="6922876" cy="687834"/>
          </a:xfrm>
        </p:spPr>
        <p:txBody>
          <a:bodyPr/>
          <a:lstStyle/>
          <a:p>
            <a:pPr algn="ctr"/>
            <a:r>
              <a:rPr lang="sr-Latn-RS" dirty="0" smtClean="0"/>
              <a:t>Restore pomocu t-sql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50" y="1049670"/>
            <a:ext cx="7737894" cy="1244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50" y="2627767"/>
            <a:ext cx="7737894" cy="1452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50" y="4477109"/>
            <a:ext cx="7737894" cy="13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3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15499" y="304110"/>
            <a:ext cx="5833241" cy="667498"/>
          </a:xfrm>
        </p:spPr>
        <p:txBody>
          <a:bodyPr/>
          <a:lstStyle/>
          <a:p>
            <a:r>
              <a:rPr lang="sr-Latn-RS" dirty="0" smtClean="0"/>
              <a:t>Modeli oporavka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793782" y="369964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329809" y="3567883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Simple recovery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793782" y="4374888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5329809" y="4243126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Full recovery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793782" y="505013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5329809" y="4918369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Bulk-logged recovery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38091" y="1382424"/>
            <a:ext cx="8680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Recovery </a:t>
            </a:r>
            <a:r>
              <a:rPr lang="en-US" b="1" dirty="0" err="1">
                <a:solidFill>
                  <a:schemeClr val="bg1"/>
                </a:solidFill>
              </a:rPr>
              <a:t>modeli</a:t>
            </a:r>
            <a:r>
              <a:rPr lang="en-US" dirty="0">
                <a:solidFill>
                  <a:schemeClr val="bg1"/>
                </a:solidFill>
              </a:rPr>
              <a:t> u SQL Server-u </a:t>
            </a:r>
            <a:r>
              <a:rPr lang="en-US" dirty="0" err="1">
                <a:solidFill>
                  <a:schemeClr val="bg1"/>
                </a:solidFill>
              </a:rPr>
              <a:t>definišu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način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upravlja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transakcionim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logom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dostupnim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opcijama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. Oni </a:t>
            </a:r>
            <a:r>
              <a:rPr lang="en-US" dirty="0" err="1">
                <a:solidFill>
                  <a:schemeClr val="bg1"/>
                </a:solidFill>
              </a:rPr>
              <a:t>direktno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utiču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mogućnosti</a:t>
            </a:r>
            <a:r>
              <a:rPr lang="en-US" dirty="0">
                <a:solidFill>
                  <a:schemeClr val="bg1"/>
                </a:solidFill>
              </a:rPr>
              <a:t> backup-</a:t>
            </a:r>
            <a:r>
              <a:rPr lang="en-US" dirty="0" err="1">
                <a:solidFill>
                  <a:schemeClr val="bg1"/>
                </a:solidFill>
              </a:rPr>
              <a:t>ovanja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strategiju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performanse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Glavna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svrha</a:t>
            </a:r>
            <a:r>
              <a:rPr lang="en-US" dirty="0">
                <a:solidFill>
                  <a:schemeClr val="bg1"/>
                </a:solidFill>
              </a:rPr>
              <a:t> recovery </a:t>
            </a:r>
            <a:r>
              <a:rPr lang="en-US" dirty="0" err="1">
                <a:solidFill>
                  <a:schemeClr val="bg1"/>
                </a:solidFill>
              </a:rPr>
              <a:t>modela</a:t>
            </a:r>
            <a:r>
              <a:rPr lang="en-US" dirty="0">
                <a:solidFill>
                  <a:schemeClr val="bg1"/>
                </a:solidFill>
              </a:rPr>
              <a:t> je da </a:t>
            </a:r>
            <a:r>
              <a:rPr lang="en-US" dirty="0" err="1">
                <a:solidFill>
                  <a:schemeClr val="bg1"/>
                </a:solidFill>
              </a:rPr>
              <a:t>odredi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kako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baza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može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oporaviti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slučaju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greške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koliko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može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izgubljeno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pPr algn="just"/>
            <a:endParaRPr lang="sr-Latn-RS" dirty="0">
              <a:solidFill>
                <a:schemeClr val="bg1"/>
              </a:solidFill>
            </a:endParaRPr>
          </a:p>
          <a:p>
            <a:pPr algn="just"/>
            <a:r>
              <a:rPr lang="sr-Latn-RS" dirty="0" smtClean="0">
                <a:solidFill>
                  <a:schemeClr val="bg1"/>
                </a:solidFill>
              </a:rPr>
              <a:t>Postoje tri modela: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2186475" y="1450172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0550" y="429147"/>
            <a:ext cx="5002478" cy="2357066"/>
          </a:xfrm>
        </p:spPr>
        <p:txBody>
          <a:bodyPr/>
          <a:lstStyle/>
          <a:p>
            <a:r>
              <a:rPr lang="sr-Latn-RS" sz="2800" dirty="0" smtClean="0"/>
              <a:t>Komanda za proveru trenutnog recovery modela</a:t>
            </a:r>
            <a:endParaRPr lang="en-US" sz="2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628832" y="3201748"/>
            <a:ext cx="7025455" cy="16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7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08" y="1797747"/>
            <a:ext cx="4569572" cy="580029"/>
          </a:xfrm>
        </p:spPr>
        <p:txBody>
          <a:bodyPr/>
          <a:lstStyle/>
          <a:p>
            <a:pPr algn="ctr"/>
            <a:r>
              <a:rPr lang="en-US" sz="2400" dirty="0" err="1" smtClean="0"/>
              <a:t>Uvod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93962" y="3164804"/>
            <a:ext cx="9601200" cy="1704304"/>
          </a:xfrm>
        </p:spPr>
        <p:txBody>
          <a:bodyPr/>
          <a:lstStyle/>
          <a:p>
            <a:pPr algn="l"/>
            <a:r>
              <a:rPr lang="en-US" sz="1600" dirty="0" smtClean="0"/>
              <a:t>K</a:t>
            </a:r>
            <a:r>
              <a:rPr lang="sr-Latn-RS" sz="1600" dirty="0" smtClean="0"/>
              <a:t>ljučni procesi za upravljanje podaci u SQL Server-u su backup i restore.</a:t>
            </a:r>
          </a:p>
          <a:p>
            <a:pPr algn="l"/>
            <a:endParaRPr lang="sr-Latn-RS" sz="1600" dirty="0" smtClean="0"/>
          </a:p>
          <a:p>
            <a:pPr algn="l"/>
            <a:r>
              <a:rPr lang="sr-Latn-RS" sz="1600" dirty="0" smtClean="0"/>
              <a:t>Efikasna strategija za ove procese zahteva pažljivo planiranje i sprovođenje.</a:t>
            </a:r>
          </a:p>
          <a:p>
            <a:pPr algn="l"/>
            <a:endParaRPr lang="sr-Latn-R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object 18"/>
          <p:cNvSpPr/>
          <p:nvPr/>
        </p:nvSpPr>
        <p:spPr>
          <a:xfrm>
            <a:off x="559329" y="3362575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8"/>
          <p:cNvSpPr/>
          <p:nvPr/>
        </p:nvSpPr>
        <p:spPr>
          <a:xfrm>
            <a:off x="559329" y="4347137"/>
            <a:ext cx="274474" cy="252249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08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864" y="293987"/>
            <a:ext cx="6905978" cy="575890"/>
          </a:xfrm>
        </p:spPr>
        <p:txBody>
          <a:bodyPr/>
          <a:lstStyle/>
          <a:p>
            <a:pPr algn="ctr"/>
            <a:r>
              <a:rPr lang="sr-Latn-RS" dirty="0" smtClean="0"/>
              <a:t>Koraci za postavljanje recovery modela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75980" y="1410478"/>
            <a:ext cx="8743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Nakon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povežete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odgovarajućom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instancom</a:t>
            </a:r>
            <a:r>
              <a:rPr lang="en-US" dirty="0">
                <a:solidFill>
                  <a:schemeClr val="bg1"/>
                </a:solidFill>
              </a:rPr>
              <a:t> MS SQL Engine, u </a:t>
            </a:r>
            <a:r>
              <a:rPr lang="en-US" b="1" dirty="0">
                <a:solidFill>
                  <a:schemeClr val="bg1"/>
                </a:solidFill>
              </a:rPr>
              <a:t>Object Explorer-u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proširite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stablo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servera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Proširite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odaberite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korisničku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proširite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opciju</a:t>
            </a:r>
            <a:r>
              <a:rPr lang="en-US" dirty="0">
                <a:solidFill>
                  <a:schemeClr val="bg1"/>
                </a:solidFill>
              </a:rPr>
              <a:t> System Databases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odaberite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sistemsku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Desnim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klikom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Properties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/>
          <p:nvPr/>
        </p:nvPicPr>
        <p:blipFill>
          <a:blip r:embed="rId2"/>
          <a:stretch>
            <a:fillRect/>
          </a:stretch>
        </p:blipFill>
        <p:spPr>
          <a:xfrm>
            <a:off x="5482775" y="3212188"/>
            <a:ext cx="3212651" cy="32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7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864" y="293987"/>
            <a:ext cx="6905978" cy="575890"/>
          </a:xfrm>
        </p:spPr>
        <p:txBody>
          <a:bodyPr/>
          <a:lstStyle/>
          <a:p>
            <a:pPr algn="ctr"/>
            <a:r>
              <a:rPr lang="sr-Latn-RS" dirty="0" smtClean="0"/>
              <a:t>Koraci za postavljanje recovery modela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75980" y="1410478"/>
            <a:ext cx="8743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r-Latn-RS" dirty="0" smtClean="0">
                <a:solidFill>
                  <a:schemeClr val="bg1"/>
                </a:solidFill>
              </a:rPr>
              <a:t>4. </a:t>
            </a:r>
            <a:r>
              <a:rPr lang="en-US" dirty="0" err="1" smtClean="0">
                <a:solidFill>
                  <a:schemeClr val="bg1"/>
                </a:solidFill>
              </a:rPr>
              <a:t>Zatim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u </a:t>
            </a:r>
            <a:r>
              <a:rPr lang="en-US" dirty="0" err="1">
                <a:solidFill>
                  <a:schemeClr val="bg1"/>
                </a:solidFill>
              </a:rPr>
              <a:t>dijalogu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biramo</a:t>
            </a:r>
            <a:r>
              <a:rPr lang="en-US" dirty="0">
                <a:solidFill>
                  <a:schemeClr val="bg1"/>
                </a:solidFill>
              </a:rPr>
              <a:t> Options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strane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pPr lvl="0"/>
            <a:r>
              <a:rPr lang="sr-Latn-RS" dirty="0" smtClean="0">
                <a:solidFill>
                  <a:schemeClr val="bg1"/>
                </a:solidFill>
              </a:rPr>
              <a:t>5. </a:t>
            </a:r>
            <a:r>
              <a:rPr lang="en-US" dirty="0" smtClean="0">
                <a:solidFill>
                  <a:schemeClr val="bg1"/>
                </a:solidFill>
              </a:rPr>
              <a:t>U </a:t>
            </a:r>
            <a:r>
              <a:rPr lang="en-US" dirty="0" err="1">
                <a:solidFill>
                  <a:schemeClr val="bg1"/>
                </a:solidFill>
              </a:rPr>
              <a:t>desnom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biramo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recovery model </a:t>
            </a:r>
            <a:r>
              <a:rPr lang="sr-Latn-RS" dirty="0">
                <a:solidFill>
                  <a:schemeClr val="bg1"/>
                </a:solidFill>
              </a:rPr>
              <a:t>želimo da postavimo</a:t>
            </a:r>
            <a:r>
              <a:rPr lang="sr-Latn-RS" dirty="0" smtClean="0">
                <a:solidFill>
                  <a:schemeClr val="bg1"/>
                </a:solidFill>
              </a:rPr>
              <a:t>.</a:t>
            </a:r>
          </a:p>
          <a:p>
            <a:r>
              <a:rPr lang="sr-Latn-RS" dirty="0" smtClean="0">
                <a:solidFill>
                  <a:schemeClr val="bg1"/>
                </a:solidFill>
              </a:rPr>
              <a:t>6. </a:t>
            </a:r>
            <a:r>
              <a:rPr lang="sr-Latn-RS" dirty="0">
                <a:solidFill>
                  <a:schemeClr val="bg1"/>
                </a:solidFill>
              </a:rPr>
              <a:t>Klikom na OK postavljamo promene</a:t>
            </a:r>
            <a:r>
              <a:rPr lang="sr-Latn-R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902" y="2472784"/>
            <a:ext cx="5361377" cy="40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0550" y="429147"/>
            <a:ext cx="5002478" cy="1692951"/>
          </a:xfrm>
        </p:spPr>
        <p:txBody>
          <a:bodyPr/>
          <a:lstStyle/>
          <a:p>
            <a:r>
              <a:rPr lang="sr-Latn-RS" sz="2800" dirty="0" smtClean="0"/>
              <a:t>Promena trenutnog recovery modela pomoću komande</a:t>
            </a:r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65752" y="2835034"/>
            <a:ext cx="7010897" cy="18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95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253" y="1590738"/>
            <a:ext cx="6049415" cy="580029"/>
          </a:xfrm>
        </p:spPr>
        <p:txBody>
          <a:bodyPr/>
          <a:lstStyle/>
          <a:p>
            <a:r>
              <a:rPr lang="sr-Latn-RS" dirty="0" smtClean="0"/>
              <a:t>Simple recovery 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9343" y="2708694"/>
            <a:ext cx="10711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Simple recovery model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osnovni</a:t>
            </a:r>
            <a:r>
              <a:rPr lang="en-US" dirty="0">
                <a:solidFill>
                  <a:schemeClr val="bg1"/>
                </a:solidFill>
              </a:rPr>
              <a:t> recovery model u SQL Server-u,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automatski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skraćuje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trunkira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en-US" dirty="0" err="1">
                <a:solidFill>
                  <a:schemeClr val="bg1"/>
                </a:solidFill>
              </a:rPr>
              <a:t>transakcioni</a:t>
            </a:r>
            <a:r>
              <a:rPr lang="en-US" dirty="0">
                <a:solidFill>
                  <a:schemeClr val="bg1"/>
                </a:solidFill>
              </a:rPr>
              <a:t> log </a:t>
            </a:r>
            <a:r>
              <a:rPr lang="en-US" dirty="0" err="1">
                <a:solidFill>
                  <a:schemeClr val="bg1"/>
                </a:solidFill>
              </a:rPr>
              <a:t>nakon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svakog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sr-Latn-RS" dirty="0" smtClean="0">
                <a:solidFill>
                  <a:schemeClr val="bg1"/>
                </a:solidFill>
              </a:rPr>
              <a:t>checkpoint-a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lang="sr-Latn-RS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To </a:t>
            </a:r>
            <a:r>
              <a:rPr lang="en-US" dirty="0" err="1">
                <a:solidFill>
                  <a:schemeClr val="bg1"/>
                </a:solidFill>
              </a:rPr>
              <a:t>znači</a:t>
            </a:r>
            <a:r>
              <a:rPr lang="en-US" dirty="0">
                <a:solidFill>
                  <a:schemeClr val="bg1"/>
                </a:solidFill>
              </a:rPr>
              <a:t> da ne </a:t>
            </a:r>
            <a:r>
              <a:rPr lang="en-US" dirty="0" err="1">
                <a:solidFill>
                  <a:schemeClr val="bg1"/>
                </a:solidFill>
              </a:rPr>
              <a:t>možeš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praviti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transakcione</a:t>
            </a:r>
            <a:r>
              <a:rPr lang="en-US" b="1" dirty="0">
                <a:solidFill>
                  <a:schemeClr val="bg1"/>
                </a:solidFill>
              </a:rPr>
              <a:t> log backup-</a:t>
            </a:r>
            <a:r>
              <a:rPr lang="en-US" b="1" dirty="0" err="1">
                <a:solidFill>
                  <a:schemeClr val="bg1"/>
                </a:solidFill>
              </a:rPr>
              <a:t>ove</a:t>
            </a:r>
            <a:r>
              <a:rPr lang="en-US" dirty="0">
                <a:solidFill>
                  <a:schemeClr val="bg1"/>
                </a:solidFill>
              </a:rPr>
              <a:t>, pa je </a:t>
            </a:r>
            <a:r>
              <a:rPr lang="en-US" dirty="0" err="1">
                <a:solidFill>
                  <a:schemeClr val="bg1"/>
                </a:solidFill>
              </a:rPr>
              <a:t>povraćaj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moguć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samo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trenutka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poslednjeg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full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diferencijalnog</a:t>
            </a:r>
            <a:r>
              <a:rPr lang="en-US" dirty="0">
                <a:solidFill>
                  <a:schemeClr val="bg1"/>
                </a:solidFill>
              </a:rPr>
              <a:t> backup-a. </a:t>
            </a:r>
            <a:endParaRPr lang="sr-Latn-RS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Ovaj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model je </a:t>
            </a:r>
            <a:r>
              <a:rPr lang="en-US" dirty="0" err="1">
                <a:solidFill>
                  <a:schemeClr val="bg1"/>
                </a:solidFill>
              </a:rPr>
              <a:t>jednostavan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administraciju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koristi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ne-</a:t>
            </a:r>
            <a:r>
              <a:rPr lang="en-US" dirty="0" err="1">
                <a:solidFill>
                  <a:schemeClr val="bg1"/>
                </a:solidFill>
              </a:rPr>
              <a:t>kritične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gde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povremeni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gubitak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nije</a:t>
            </a:r>
            <a:r>
              <a:rPr lang="en-US" dirty="0">
                <a:solidFill>
                  <a:schemeClr val="bg1"/>
                </a:solidFill>
              </a:rPr>
              <a:t> problem. </a:t>
            </a:r>
            <a:r>
              <a:rPr lang="en-US" dirty="0" err="1">
                <a:solidFill>
                  <a:schemeClr val="bg1"/>
                </a:solidFill>
              </a:rPr>
              <a:t>Idealno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rešenje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razvojne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ili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testne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okoline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smanjuje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potrebu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prostorom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administracijom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transakcionog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loga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28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253" y="1590738"/>
            <a:ext cx="6049415" cy="580029"/>
          </a:xfrm>
        </p:spPr>
        <p:txBody>
          <a:bodyPr/>
          <a:lstStyle/>
          <a:p>
            <a:r>
              <a:rPr lang="sr-Latn-RS" dirty="0" smtClean="0"/>
              <a:t>FULL recovery 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9343" y="2708694"/>
            <a:ext cx="107111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Full recovery model</a:t>
            </a:r>
            <a:r>
              <a:rPr lang="en-US" dirty="0">
                <a:solidFill>
                  <a:schemeClr val="bg1"/>
                </a:solidFill>
              </a:rPr>
              <a:t> u SQL Server-u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detaljno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praćenje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transakcija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podržava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point-in-time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sr-Latn-RS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Svi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podaci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uključujući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masovne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operacije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potpuno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loguju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transakcionom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logu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pravljenje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transakcionih</a:t>
            </a:r>
            <a:r>
              <a:rPr lang="en-US" b="1" dirty="0">
                <a:solidFill>
                  <a:schemeClr val="bg1"/>
                </a:solidFill>
              </a:rPr>
              <a:t> log backup-ova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vraćanje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bilo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trenutak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sr-Latn-RS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Ovaj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model je </a:t>
            </a:r>
            <a:r>
              <a:rPr lang="en-US" dirty="0" err="1">
                <a:solidFill>
                  <a:schemeClr val="bg1"/>
                </a:solidFill>
              </a:rPr>
              <a:t>idealan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kritične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gubici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podataka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neprihvatljivi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zahteva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više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prostora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transakcioni</a:t>
            </a:r>
            <a:r>
              <a:rPr lang="en-US" dirty="0">
                <a:solidFill>
                  <a:schemeClr val="bg1"/>
                </a:solidFill>
              </a:rPr>
              <a:t> log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redovnu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administraciju</a:t>
            </a:r>
            <a:r>
              <a:rPr lang="en-US" dirty="0">
                <a:solidFill>
                  <a:schemeClr val="bg1"/>
                </a:solidFill>
              </a:rPr>
              <a:t> log backup-ova </a:t>
            </a:r>
            <a:r>
              <a:rPr lang="en-US" dirty="0" err="1">
                <a:solidFill>
                  <a:schemeClr val="bg1"/>
                </a:solidFill>
              </a:rPr>
              <a:t>kako</a:t>
            </a:r>
            <a:r>
              <a:rPr lang="en-US" dirty="0">
                <a:solidFill>
                  <a:schemeClr val="bg1"/>
                </a:solidFill>
              </a:rPr>
              <a:t> bi se </a:t>
            </a:r>
            <a:r>
              <a:rPr lang="en-US" dirty="0" err="1">
                <a:solidFill>
                  <a:schemeClr val="bg1"/>
                </a:solidFill>
              </a:rPr>
              <a:t>izbeglo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prekomerno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povećanje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veličine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loga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740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646" y="1599365"/>
            <a:ext cx="7331430" cy="580029"/>
          </a:xfrm>
        </p:spPr>
        <p:txBody>
          <a:bodyPr/>
          <a:lstStyle/>
          <a:p>
            <a:r>
              <a:rPr lang="sr-Latn-RS" dirty="0" smtClean="0"/>
              <a:t>Bulk-logged recovery 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9343" y="2708694"/>
            <a:ext cx="10711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Bulk-Logged recovery model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kompromis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između</a:t>
            </a:r>
            <a:r>
              <a:rPr lang="en-US" dirty="0">
                <a:solidFill>
                  <a:schemeClr val="bg1"/>
                </a:solidFill>
              </a:rPr>
              <a:t> Full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Simple recovery </a:t>
            </a:r>
            <a:r>
              <a:rPr lang="en-US" dirty="0" err="1">
                <a:solidFill>
                  <a:schemeClr val="bg1"/>
                </a:solidFill>
              </a:rPr>
              <a:t>modela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koji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minimalno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logovanje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masovnih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operacija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BULK INSERT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rekonstrukcija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indeksa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en-US" dirty="0" err="1">
                <a:solidFill>
                  <a:schemeClr val="bg1"/>
                </a:solidFill>
              </a:rPr>
              <a:t>radi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poboljšanja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performansi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sr-Latn-RS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Ove </a:t>
            </a:r>
            <a:r>
              <a:rPr lang="en-US" dirty="0" err="1">
                <a:solidFill>
                  <a:schemeClr val="bg1"/>
                </a:solidFill>
              </a:rPr>
              <a:t>operacije</a:t>
            </a:r>
            <a:r>
              <a:rPr lang="en-US" dirty="0">
                <a:solidFill>
                  <a:schemeClr val="bg1"/>
                </a:solidFill>
              </a:rPr>
              <a:t> se ne </a:t>
            </a:r>
            <a:r>
              <a:rPr lang="en-US" dirty="0" err="1">
                <a:solidFill>
                  <a:schemeClr val="bg1"/>
                </a:solidFill>
              </a:rPr>
              <a:t>loguju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potpunosti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što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smanjuje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veličinu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transakcionog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loga</a:t>
            </a:r>
            <a:r>
              <a:rPr lang="en-US" dirty="0">
                <a:solidFill>
                  <a:schemeClr val="bg1"/>
                </a:solidFill>
              </a:rPr>
              <a:t>. I </a:t>
            </a:r>
            <a:r>
              <a:rPr lang="en-US" dirty="0" err="1">
                <a:solidFill>
                  <a:schemeClr val="bg1"/>
                </a:solidFill>
              </a:rPr>
              <a:t>dalje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podržava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transakcione</a:t>
            </a:r>
            <a:r>
              <a:rPr lang="en-US" b="1" dirty="0">
                <a:solidFill>
                  <a:schemeClr val="bg1"/>
                </a:solidFill>
              </a:rPr>
              <a:t> log backup-</a:t>
            </a:r>
            <a:r>
              <a:rPr lang="en-US" b="1" dirty="0" err="1">
                <a:solidFill>
                  <a:schemeClr val="bg1"/>
                </a:solidFill>
              </a:rPr>
              <a:t>ove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ali</a:t>
            </a:r>
            <a:r>
              <a:rPr lang="en-US" dirty="0">
                <a:solidFill>
                  <a:schemeClr val="bg1"/>
                </a:solidFill>
              </a:rPr>
              <a:t> ne </a:t>
            </a:r>
            <a:r>
              <a:rPr lang="en-US" dirty="0" err="1">
                <a:solidFill>
                  <a:schemeClr val="bg1"/>
                </a:solidFill>
              </a:rPr>
              <a:t>omogućava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point-in-time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tokom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nakon</a:t>
            </a:r>
            <a:r>
              <a:rPr lang="en-US" dirty="0">
                <a:solidFill>
                  <a:schemeClr val="bg1"/>
                </a:solidFill>
              </a:rPr>
              <a:t> bulk </a:t>
            </a:r>
            <a:r>
              <a:rPr lang="en-US" dirty="0" err="1">
                <a:solidFill>
                  <a:schemeClr val="bg1"/>
                </a:solidFill>
              </a:rPr>
              <a:t>operacija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sr-Latn-RS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Idealno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je </a:t>
            </a:r>
            <a:r>
              <a:rPr lang="en-US" dirty="0" err="1">
                <a:solidFill>
                  <a:schemeClr val="bg1"/>
                </a:solidFill>
              </a:rPr>
              <a:t>rešenje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potrebne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visoke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performanse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velike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operacije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podacima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prihvatljiv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kompromis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preciznosti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oporavka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70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651" y="342451"/>
            <a:ext cx="7315200" cy="756554"/>
          </a:xfrm>
        </p:spPr>
        <p:txBody>
          <a:bodyPr/>
          <a:lstStyle/>
          <a:p>
            <a:r>
              <a:rPr lang="sr-Latn-RS" sz="4400" dirty="0" smtClean="0"/>
              <a:t>Azure blob storage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287328" y="1099005"/>
            <a:ext cx="76596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Microsoft-ova cloud </a:t>
            </a:r>
            <a:r>
              <a:rPr lang="en-US" sz="2400" dirty="0" err="1" smtClean="0">
                <a:solidFill>
                  <a:schemeClr val="bg1"/>
                </a:solidFill>
              </a:rPr>
              <a:t>platforma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sr-Latn-RS" sz="2400" dirty="0" smtClean="0">
                <a:solidFill>
                  <a:schemeClr val="bg1"/>
                </a:solidFill>
              </a:rPr>
              <a:t>skladištenje nestruktuiranih podataka u velikim količinama.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BLOB (Binary Large Object) predstavlja podatke poput slika, videa, dokumenata itd.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Glavne karakteristike: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Neograničen kapacitet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Niska cena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</a:rPr>
              <a:t>Globalna dostupnost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Bezbednost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Upotreba </a:t>
            </a:r>
            <a:r>
              <a:rPr lang="en-US" sz="2400" dirty="0" err="1" smtClean="0">
                <a:solidFill>
                  <a:schemeClr val="bg1"/>
                </a:solidFill>
              </a:rPr>
              <a:t>kod</a:t>
            </a:r>
            <a:r>
              <a:rPr lang="en-US" sz="2400" dirty="0" smtClean="0">
                <a:solidFill>
                  <a:schemeClr val="bg1"/>
                </a:solidFill>
              </a:rPr>
              <a:t> SQL </a:t>
            </a:r>
            <a:r>
              <a:rPr lang="en-US" sz="2400" dirty="0" err="1" smtClean="0">
                <a:solidFill>
                  <a:schemeClr val="bg1"/>
                </a:solidFill>
              </a:rPr>
              <a:t>Servera</a:t>
            </a:r>
            <a:r>
              <a:rPr lang="sr-Latn-RS" sz="2400" dirty="0" smtClean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Skladi</a:t>
            </a:r>
            <a:r>
              <a:rPr lang="sr-Latn-RS" sz="2400" dirty="0" smtClean="0">
                <a:solidFill>
                  <a:schemeClr val="bg1"/>
                </a:solidFill>
              </a:rPr>
              <a:t>štenje velikih podataka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2400" dirty="0" smtClean="0">
                <a:solidFill>
                  <a:schemeClr val="bg1"/>
                </a:solidFill>
              </a:rPr>
              <a:t>Backup podataka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276" y="1590738"/>
            <a:ext cx="4989629" cy="2387771"/>
          </a:xfrm>
        </p:spPr>
        <p:txBody>
          <a:bodyPr/>
          <a:lstStyle/>
          <a:p>
            <a:r>
              <a:rPr lang="en-US" dirty="0" err="1" smtClean="0"/>
              <a:t>Hvala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pa</a:t>
            </a:r>
            <a:r>
              <a:rPr lang="sr-Latn-RS" dirty="0" smtClean="0"/>
              <a:t>žnji!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287" y="3716235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Zašto treba praviti rezervne kopije?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1089" y="705902"/>
            <a:ext cx="4352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3200" dirty="0" smtClean="0">
                <a:solidFill>
                  <a:schemeClr val="bg1"/>
                </a:solidFill>
              </a:rPr>
              <a:t>Backup baze podataka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bject 18"/>
          <p:cNvSpPr/>
          <p:nvPr/>
        </p:nvSpPr>
        <p:spPr>
          <a:xfrm>
            <a:off x="4385034" y="3839994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943287" y="2447991"/>
            <a:ext cx="5360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RS" sz="2400" dirty="0" smtClean="0">
                <a:solidFill>
                  <a:schemeClr val="bg1"/>
                </a:solidFill>
              </a:rPr>
              <a:t>Šta je backup baze podataka?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bject 18"/>
          <p:cNvSpPr/>
          <p:nvPr/>
        </p:nvSpPr>
        <p:spPr>
          <a:xfrm>
            <a:off x="4385034" y="2571750"/>
            <a:ext cx="211410" cy="228600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8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45" y="329135"/>
            <a:ext cx="6922876" cy="687834"/>
          </a:xfrm>
        </p:spPr>
        <p:txBody>
          <a:bodyPr/>
          <a:lstStyle/>
          <a:p>
            <a:pPr algn="ctr"/>
            <a:r>
              <a:rPr lang="sr-Latn-RS" dirty="0"/>
              <a:t>Backup baze podataka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r-Latn-RS" sz="2400" dirty="0" smtClean="0"/>
              <a:t>Različite faze životnog ciklusa sistema mogu biti pogođene raznim kvarovima. Iako je moguće preduzeti mere za smanjenje kvarova, ne postoji garancija da do njih neće doći</a:t>
            </a:r>
          </a:p>
          <a:p>
            <a:endParaRPr lang="sr-Latn-RS" sz="2400" dirty="0"/>
          </a:p>
          <a:p>
            <a:r>
              <a:rPr lang="sr-Latn-RS" sz="2400" dirty="0" smtClean="0"/>
              <a:t>Vrste kvarova koje možemo da sretnemo su:</a:t>
            </a:r>
          </a:p>
          <a:p>
            <a:pPr lvl="1"/>
            <a:r>
              <a:rPr lang="sr-Latn-RS" sz="2000" dirty="0" smtClean="0"/>
              <a:t>Otkazivanje hardvera</a:t>
            </a:r>
          </a:p>
          <a:p>
            <a:pPr lvl="1"/>
            <a:r>
              <a:rPr lang="sr-Latn-RS" sz="2000" dirty="0" smtClean="0"/>
              <a:t>Neuspeh aplikacije</a:t>
            </a:r>
          </a:p>
          <a:p>
            <a:pPr lvl="1"/>
            <a:r>
              <a:rPr lang="sr-Latn-RS" sz="2000" dirty="0" smtClean="0"/>
              <a:t>Greška korisnika</a:t>
            </a:r>
          </a:p>
          <a:p>
            <a:pPr lvl="1"/>
            <a:r>
              <a:rPr lang="sr-Latn-RS" sz="2000" dirty="0" smtClean="0"/>
              <a:t>Otkaz sistema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6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91338" y="482306"/>
            <a:ext cx="5833241" cy="667498"/>
          </a:xfrm>
        </p:spPr>
        <p:txBody>
          <a:bodyPr/>
          <a:lstStyle/>
          <a:p>
            <a:r>
              <a:rPr lang="sr-Latn-RS" dirty="0" smtClean="0"/>
              <a:t>Vrste backup-a</a:t>
            </a:r>
            <a:endParaRPr lang="en-US" dirty="0"/>
          </a:p>
        </p:txBody>
      </p:sp>
      <p:sp>
        <p:nvSpPr>
          <p:cNvPr id="21" name="object 18"/>
          <p:cNvSpPr/>
          <p:nvPr/>
        </p:nvSpPr>
        <p:spPr>
          <a:xfrm>
            <a:off x="4460157" y="1652803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4996184" y="1521041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 smtClean="0">
                <a:solidFill>
                  <a:schemeClr val="bg1"/>
                </a:solidFill>
              </a:rPr>
              <a:t>Full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4460157" y="2328046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TextBox 23"/>
          <p:cNvSpPr txBox="1"/>
          <p:nvPr/>
        </p:nvSpPr>
        <p:spPr>
          <a:xfrm>
            <a:off x="4996184" y="2196284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Full file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4460157" y="3003289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TextBox 25"/>
          <p:cNvSpPr txBox="1"/>
          <p:nvPr/>
        </p:nvSpPr>
        <p:spPr>
          <a:xfrm>
            <a:off x="4996184" y="2871527"/>
            <a:ext cx="2884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Differential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4460157" y="3678532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4996184" y="3546770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Partial log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4460157" y="4353775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4996184" y="4222013"/>
            <a:ext cx="239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Tail-log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object 18"/>
          <p:cNvSpPr/>
          <p:nvPr/>
        </p:nvSpPr>
        <p:spPr>
          <a:xfrm>
            <a:off x="4460157" y="4897258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TextBox 15"/>
          <p:cNvSpPr txBox="1"/>
          <p:nvPr/>
        </p:nvSpPr>
        <p:spPr>
          <a:xfrm>
            <a:off x="4996184" y="4765496"/>
            <a:ext cx="368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Transacation log backups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4460157" y="5440741"/>
            <a:ext cx="211411" cy="198143"/>
          </a:xfrm>
          <a:custGeom>
            <a:avLst/>
            <a:gdLst/>
            <a:ahLst/>
            <a:cxnLst/>
            <a:rect l="l" t="t" r="r" b="b"/>
            <a:pathLst>
              <a:path w="2225675" h="1927860">
                <a:moveTo>
                  <a:pt x="1669267" y="1927525"/>
                </a:moveTo>
                <a:lnTo>
                  <a:pt x="556344" y="1927525"/>
                </a:lnTo>
                <a:lnTo>
                  <a:pt x="0" y="963897"/>
                </a:lnTo>
                <a:lnTo>
                  <a:pt x="0" y="963628"/>
                </a:lnTo>
                <a:lnTo>
                  <a:pt x="556344" y="0"/>
                </a:lnTo>
                <a:lnTo>
                  <a:pt x="1669189" y="0"/>
                </a:lnTo>
                <a:lnTo>
                  <a:pt x="2225611" y="963628"/>
                </a:lnTo>
                <a:lnTo>
                  <a:pt x="2225611" y="963897"/>
                </a:lnTo>
                <a:lnTo>
                  <a:pt x="1669267" y="19275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TextBox 17"/>
          <p:cNvSpPr txBox="1"/>
          <p:nvPr/>
        </p:nvSpPr>
        <p:spPr>
          <a:xfrm>
            <a:off x="4996184" y="5308979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sr-Latn-RS" sz="2400" dirty="0" smtClean="0">
                <a:solidFill>
                  <a:schemeClr val="bg1"/>
                </a:solidFill>
              </a:rPr>
              <a:t>Copy-only backups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 smtClean="0"/>
              <a:t>Koraci za backup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2949" y="1789113"/>
            <a:ext cx="7654925" cy="3162449"/>
          </a:xfrm>
        </p:spPr>
        <p:txBody>
          <a:bodyPr/>
          <a:lstStyle/>
          <a:p>
            <a:pPr lvl="0"/>
            <a:r>
              <a:rPr lang="en-US" sz="2400" dirty="0" err="1"/>
              <a:t>Nakon</a:t>
            </a:r>
            <a:r>
              <a:rPr lang="en-US" sz="2400" dirty="0"/>
              <a:t> </a:t>
            </a:r>
            <a:r>
              <a:rPr lang="en-US" sz="2400" dirty="0" err="1"/>
              <a:t>što</a:t>
            </a:r>
            <a:r>
              <a:rPr lang="en-US" sz="2400" dirty="0"/>
              <a:t> se </a:t>
            </a:r>
            <a:r>
              <a:rPr lang="en-US" sz="2400" dirty="0" err="1"/>
              <a:t>povežete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odgovarajućom</a:t>
            </a:r>
            <a:r>
              <a:rPr lang="en-US" sz="2400" dirty="0"/>
              <a:t> </a:t>
            </a:r>
            <a:r>
              <a:rPr lang="en-US" sz="2400" dirty="0" err="1"/>
              <a:t>instancom</a:t>
            </a:r>
            <a:r>
              <a:rPr lang="en-US" sz="2400" dirty="0"/>
              <a:t> MS SQL Engine, u </a:t>
            </a:r>
            <a:r>
              <a:rPr lang="en-US" sz="2400" b="1" dirty="0"/>
              <a:t>Object Explorer-u</a:t>
            </a:r>
            <a:r>
              <a:rPr lang="en-US" sz="2400" dirty="0"/>
              <a:t> </a:t>
            </a:r>
            <a:r>
              <a:rPr lang="en-US" sz="2400" dirty="0" err="1"/>
              <a:t>proširite</a:t>
            </a:r>
            <a:r>
              <a:rPr lang="en-US" sz="2400" dirty="0"/>
              <a:t> </a:t>
            </a:r>
            <a:r>
              <a:rPr lang="en-US" sz="2400" dirty="0" err="1"/>
              <a:t>stablo</a:t>
            </a:r>
            <a:r>
              <a:rPr lang="en-US" sz="2400" dirty="0"/>
              <a:t> </a:t>
            </a:r>
            <a:r>
              <a:rPr lang="en-US" sz="2400" dirty="0" err="1"/>
              <a:t>servera</a:t>
            </a:r>
            <a:r>
              <a:rPr lang="en-US" sz="2400" dirty="0" smtClean="0"/>
              <a:t>.</a:t>
            </a:r>
            <a:endParaRPr lang="sr-Latn-RS" sz="2400" dirty="0" smtClean="0"/>
          </a:p>
          <a:p>
            <a:pPr lvl="0"/>
            <a:endParaRPr lang="en-US" sz="2400" dirty="0"/>
          </a:p>
          <a:p>
            <a:pPr lvl="0"/>
            <a:r>
              <a:rPr lang="en-US" sz="2400" dirty="0" err="1"/>
              <a:t>Proširite</a:t>
            </a:r>
            <a:r>
              <a:rPr lang="en-US" sz="2400" dirty="0"/>
              <a:t> </a:t>
            </a:r>
            <a:r>
              <a:rPr lang="en-US" sz="2400" dirty="0" err="1"/>
              <a:t>opciju</a:t>
            </a:r>
            <a:r>
              <a:rPr lang="en-US" sz="2400" dirty="0"/>
              <a:t> </a:t>
            </a:r>
            <a:r>
              <a:rPr lang="en-US" sz="2400" b="1" dirty="0"/>
              <a:t>Databases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odaberite</a:t>
            </a:r>
            <a:r>
              <a:rPr lang="en-US" sz="2400" dirty="0"/>
              <a:t> </a:t>
            </a:r>
            <a:r>
              <a:rPr lang="en-US" sz="2400" dirty="0" err="1"/>
              <a:t>korisničku</a:t>
            </a:r>
            <a:r>
              <a:rPr lang="en-US" sz="2400" dirty="0"/>
              <a:t> </a:t>
            </a:r>
            <a:r>
              <a:rPr lang="en-US" sz="2400" dirty="0" err="1"/>
              <a:t>bazu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ili</a:t>
            </a:r>
            <a:r>
              <a:rPr lang="en-US" sz="2400" dirty="0"/>
              <a:t> </a:t>
            </a:r>
            <a:r>
              <a:rPr lang="en-US" sz="2400" dirty="0" err="1"/>
              <a:t>proširite</a:t>
            </a:r>
            <a:r>
              <a:rPr lang="en-US" sz="2400" dirty="0"/>
              <a:t> </a:t>
            </a:r>
            <a:r>
              <a:rPr lang="en-US" sz="2400" dirty="0" err="1"/>
              <a:t>opciju</a:t>
            </a:r>
            <a:r>
              <a:rPr lang="en-US" sz="2400" dirty="0"/>
              <a:t> System Databases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odaberite</a:t>
            </a:r>
            <a:r>
              <a:rPr lang="en-US" sz="2400" dirty="0"/>
              <a:t> </a:t>
            </a:r>
            <a:r>
              <a:rPr lang="en-US" sz="2400" dirty="0" err="1"/>
              <a:t>sistemsku</a:t>
            </a:r>
            <a:r>
              <a:rPr lang="en-US" sz="2400" dirty="0"/>
              <a:t> </a:t>
            </a:r>
            <a:r>
              <a:rPr lang="en-US" sz="2400" dirty="0" err="1"/>
              <a:t>bazu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537210"/>
            <a:ext cx="9033192" cy="52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13728" y="340043"/>
            <a:ext cx="7654925" cy="5068887"/>
          </a:xfrm>
        </p:spPr>
        <p:txBody>
          <a:bodyPr/>
          <a:lstStyle/>
          <a:p>
            <a:r>
              <a:rPr lang="en-US" sz="2400" dirty="0"/>
              <a:t>U </a:t>
            </a:r>
            <a:r>
              <a:rPr lang="en-US" sz="2400" dirty="0" err="1"/>
              <a:t>dijalogu</a:t>
            </a:r>
            <a:r>
              <a:rPr lang="en-US" sz="2400" dirty="0"/>
              <a:t> Back Up Database, </a:t>
            </a:r>
            <a:r>
              <a:rPr lang="en-US" sz="2400" dirty="0" err="1"/>
              <a:t>baza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koju</a:t>
            </a:r>
            <a:r>
              <a:rPr lang="en-US" sz="2400" dirty="0"/>
              <a:t> </a:t>
            </a:r>
            <a:r>
              <a:rPr lang="en-US" sz="2400" dirty="0" err="1"/>
              <a:t>ste</a:t>
            </a:r>
            <a:r>
              <a:rPr lang="en-US" sz="2400" dirty="0"/>
              <a:t> </a:t>
            </a:r>
            <a:r>
              <a:rPr lang="en-US" sz="2400" dirty="0" err="1"/>
              <a:t>odabrali</a:t>
            </a:r>
            <a:r>
              <a:rPr lang="en-US" sz="2400" dirty="0"/>
              <a:t> </a:t>
            </a:r>
            <a:r>
              <a:rPr lang="en-US" sz="2400" dirty="0" err="1"/>
              <a:t>pojavljuje</a:t>
            </a:r>
            <a:r>
              <a:rPr lang="en-US" sz="2400" dirty="0"/>
              <a:t> se u </a:t>
            </a:r>
            <a:r>
              <a:rPr lang="en-US" sz="2400" dirty="0" err="1"/>
              <a:t>padajućem</a:t>
            </a:r>
            <a:r>
              <a:rPr lang="en-US" sz="2400" dirty="0"/>
              <a:t> </a:t>
            </a:r>
            <a:r>
              <a:rPr lang="en-US" sz="2400" dirty="0" err="1" smtClean="0"/>
              <a:t>meniju</a:t>
            </a:r>
            <a:r>
              <a:rPr lang="en-US" sz="2400" dirty="0" smtClean="0"/>
              <a:t>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90" y="1488757"/>
            <a:ext cx="6720840" cy="48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documentManagement/types"/>
    <ds:schemaRef ds:uri="230e9df3-be65-4c73-a93b-d1236ebd677e"/>
    <ds:schemaRef ds:uri="http://purl.org/dc/elements/1.1/"/>
    <ds:schemaRef ds:uri="http://www.w3.org/XML/1998/namespace"/>
    <ds:schemaRef ds:uri="71af3243-3dd4-4a8d-8c0d-dd76da1f02a5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1293</Words>
  <Application>Microsoft Office PowerPoint</Application>
  <PresentationFormat>Widescreen</PresentationFormat>
  <Paragraphs>177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Century Gothic Bold</vt:lpstr>
      <vt:lpstr>Courier New</vt:lpstr>
      <vt:lpstr>Daytona Pro Light</vt:lpstr>
      <vt:lpstr>Times New Roman</vt:lpstr>
      <vt:lpstr>Office Theme</vt:lpstr>
      <vt:lpstr>Backup/restore baza podataka kod MS SQL Server baze podataka  </vt:lpstr>
      <vt:lpstr>Sadržaj</vt:lpstr>
      <vt:lpstr>Uvod</vt:lpstr>
      <vt:lpstr>PowerPoint Presentation</vt:lpstr>
      <vt:lpstr>Backup baze podataka </vt:lpstr>
      <vt:lpstr>Vrste backup-a</vt:lpstr>
      <vt:lpstr>Koraci za 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backup</vt:lpstr>
      <vt:lpstr>Full file backup</vt:lpstr>
      <vt:lpstr>Differential backup</vt:lpstr>
      <vt:lpstr>Differential backup</vt:lpstr>
      <vt:lpstr>Differential backup</vt:lpstr>
      <vt:lpstr>Partial backup</vt:lpstr>
      <vt:lpstr>Tail-log backup</vt:lpstr>
      <vt:lpstr>Transaction log backup</vt:lpstr>
      <vt:lpstr>COPY-only backup</vt:lpstr>
      <vt:lpstr>COPY-only backup</vt:lpstr>
      <vt:lpstr>PowerPoint Presentation</vt:lpstr>
      <vt:lpstr>Koraci za Restore</vt:lpstr>
      <vt:lpstr>PowerPoint Presentation</vt:lpstr>
      <vt:lpstr>PowerPoint Presentation</vt:lpstr>
      <vt:lpstr>Restore pomocu t-sql</vt:lpstr>
      <vt:lpstr>Modeli oporavka</vt:lpstr>
      <vt:lpstr>Komanda za proveru trenutnog recovery modela</vt:lpstr>
      <vt:lpstr>Koraci za postavljanje recovery modela</vt:lpstr>
      <vt:lpstr>Koraci za postavljanje recovery modela</vt:lpstr>
      <vt:lpstr>Promena trenutnog recovery modela pomoću komande</vt:lpstr>
      <vt:lpstr>Simple recovery model</vt:lpstr>
      <vt:lpstr>FULL recovery model</vt:lpstr>
      <vt:lpstr>Bulk-logged recovery model</vt:lpstr>
      <vt:lpstr>Azure blob storage</vt:lpstr>
      <vt:lpstr>Hvala na pažnji!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2024-09-28T10:17:00Z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